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18" r:id="rId5"/>
    <p:sldMasterId id="2147483767" r:id="rId6"/>
  </p:sldMasterIdLst>
  <p:notesMasterIdLst>
    <p:notesMasterId r:id="rId26"/>
  </p:notesMasterIdLst>
  <p:sldIdLst>
    <p:sldId id="5646" r:id="rId7"/>
    <p:sldId id="257" r:id="rId8"/>
    <p:sldId id="268" r:id="rId9"/>
    <p:sldId id="5854" r:id="rId10"/>
    <p:sldId id="5855" r:id="rId11"/>
    <p:sldId id="5848" r:id="rId12"/>
    <p:sldId id="5856" r:id="rId13"/>
    <p:sldId id="5849" r:id="rId14"/>
    <p:sldId id="5861" r:id="rId15"/>
    <p:sldId id="5862" r:id="rId16"/>
    <p:sldId id="5863" r:id="rId17"/>
    <p:sldId id="5857" r:id="rId18"/>
    <p:sldId id="5845" r:id="rId19"/>
    <p:sldId id="5858" r:id="rId20"/>
    <p:sldId id="5865" r:id="rId21"/>
    <p:sldId id="5866" r:id="rId22"/>
    <p:sldId id="5860" r:id="rId23"/>
    <p:sldId id="1158" r:id="rId24"/>
    <p:sldId id="5652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A KANEGAE ODA" initials="AKO" lastIdx="1" clrIdx="0">
    <p:extLst>
      <p:ext uri="{19B8F6BF-5375-455C-9EA6-DF929625EA0E}">
        <p15:presenceInfo xmlns:p15="http://schemas.microsoft.com/office/powerpoint/2012/main" userId="ANGELA KANEGAE OD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5C"/>
    <a:srgbClr val="0E8E2F"/>
    <a:srgbClr val="D9CE3D"/>
    <a:srgbClr val="1FB573"/>
    <a:srgbClr val="025959"/>
    <a:srgbClr val="F2F2F2"/>
    <a:srgbClr val="FFFF99"/>
    <a:srgbClr val="0D6168"/>
    <a:srgbClr val="2596A8"/>
    <a:srgbClr val="219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51B01-F130-8890-EE50-D7990275810E}" v="74" dt="2023-05-12T17:35:11.006"/>
    <p1510:client id="{CE9E7F91-EA08-B74C-7FBC-7613F4F65EC2}" v="2455" dt="2023-05-17T10:08:43.390"/>
    <p1510:client id="{EAD86B20-5584-D7E9-0DF3-315E8AB5B597}" v="12" dt="2023-05-18T00:51:06.6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29:43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24575,'24'-2'0,"-1"0"0,0-2 0,32-8 0,-28 5 0,0 2 0,28-3 0,420 5 0,-244 6 0,432-3-1365,-630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48:0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48:03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50:06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24575,'1755'0'-1897,"-1198"44"1656,-244-11 243,125 23 7,-16-1-118,-389-52-6,712 88-268,-357-49 383,-197-28 0,12 0 0,85 10 0,-142-10 1131,243-10 0,-198-7-659,278 3-472,-437-2 0,0-1 0,47-11 0,28-3 0,25-4 0,-91 13 0,84-6 0,-102 13 0,15 1 0,0-2 0,57-10 0,-35-1 88,87-21 134,-126 27-501,-1 0 0,0-1 0,-1-1-1,0-1 1,18-12 0,-17 8-6547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50:1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1 238 24575,'8'-1'0,"-1"0"0,1-1 0,0 1 0,-1-2 0,1 1 0,-1-1 0,0 0 0,0 0 0,0-1 0,12-9 0,-10 7 0,1 1 0,-1 0 0,1 0 0,21-7 0,142-15 0,-3-2 0,-50 12 0,15 1 0,2 1 0,179-32 0,-227 36 0,0 4 0,160 8 0,-90 3 0,662-5 0,-797 3 0,1 1 0,0 0 0,27 8 0,-23-4 0,51 5 0,85-12 0,20 2 0,-90 16 0,-71-12 0,1-1 0,28 3 0,128-9 0,27 3 0,-114 17 0,-70-13 0,0 0 0,31 1 0,147-7 0,24 2 0,-194 3 0,51 14 0,-38-8 0,19 6 0,-41-10 0,1-1 0,0-1 0,33 3 0,385-6 75,-220-5-1515,-189 3-5386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50:15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822 78 24575,'-60'-2'0,"-56"3"0,105-1 0,1 2 0,-1 0 0,1 0 0,0 0 0,0 2 0,0-1 0,0 1 0,-14 8 0,-14 9 0,-1-3 0,-1 0 0,-48 12 0,13-3 0,59-20 0,1 1 0,1 0 0,-1 1 0,1 0 0,1 1 0,0 1 0,0 0 0,1 1 0,1 0 0,0 1 0,0 0 0,2 1 0,-1 0 0,2 1 0,-9 18 0,7-11 0,0 0 0,2 1 0,1 1 0,0-1 0,2 1 0,0 0 0,2 1 0,1-1 0,1 46 0,2-65 0,-1 0 0,1 0 0,0-1 0,0 1 0,1 0 0,-1-1 0,1 1 0,0-1 0,0 0 0,1 1 0,-1-1 0,1 0 0,0 0 0,0-1 0,0 1 0,1-1 0,5 5 0,3 1 0,1-1 0,0 0 0,1-1 0,16 6 0,-17-8 0,-2 0 0,1 1 0,0 0 0,-1 1 0,-1 0 0,13 10 0,-15-8 0,2 0 0,-1 0 0,1-1 0,0 0 0,1-1 0,0 0 0,0-1 0,0 0 0,1-1 0,0 0 0,0-1 0,0 0 0,0-1 0,14 2 0,88 14 0,-75-11 0,0-2 0,42 2 0,-40-7 0,-7 1 0,-1-2 0,52-6 0,-75 4 0,0 0 0,1-1 0,-1 0 0,0 0 0,-1-1 0,1 0 0,-1-1 0,0 0 0,0 0 0,0-1 0,-1-1 0,11-9 0,4-6 0,-1-1 0,32-41 0,-48 55 0,0-1 0,-1 0 0,0 0 0,-1 0 0,0-1 0,0 1 0,-1-1 0,0 0 0,-1 0 0,0 0 0,-1-12 0,3-19 0,-3 0 0,-2 0 0,-1 0 0,-2 0 0,-11-48 0,14 88 0,-6-23 0,-1 0 0,-16-34 0,20 51 0,0 0 0,-1 0 0,0 1 0,-1 0 0,1 0 0,-1 0 0,-1 1 0,1 0 0,-1 0 0,-15-9 0,-199-116 0,181 106-16,30 17-209,0 2 0,0-1 0,-1 1 1,0 1-1,-21-7 0,5 5-6601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55:27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29:46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24575,'940'0'0,"-903"2"0,0 2 0,63 15 0,-39-7 0,167 48 0,-66-15 0,-106-36 0,0-2 0,0-3 0,0-2 0,66-6 0,1 1 0,581 3 0,-693 0-341,1-1 0,0 1-1,22-6 1,-9-2-6485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29:56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29:5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31:06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1 198 24575,'63'0'0,"0"-4"0,83-15 0,68-22 0,-181 35 0,1 2 0,-1 1 0,62 3 0,-63 1 0,0-1 0,-1-2 0,1 0 0,45-11 0,148-36 0,-180 41 0,1 2 0,0 3 0,1 1 0,62 6 0,91-4 0,-105-18 0,-71 11 0,1 2 0,28-2 0,420 3 0,-243 7 0,239-3 0,-445 2 0,1 0 0,0 2 0,27 7 0,-23-4 0,51 5 0,393-8 0,-244-7 0,-130 1 0,114 5 0,-119 16 0,-70-13 0,0-1 0,31 3 0,237-6 54,-156-3-1473,-102 1-5407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31:28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1490 24575,'666'0'0,"-654"-1"0,0 0 0,-1 0 0,1-2 0,-1 1 0,1-1 0,-1-1 0,0 0 0,0-1 0,-1 0 0,14-8 0,12-11 0,49-42 0,-39 29 0,6-5 0,-31 23 0,2 1 0,0 1 0,35-20 0,-46 31 0,-1-1 0,0 0 0,-1 0 0,1-2 0,-1 1 0,-1-1 0,0 0 0,0-1 0,-1 0 0,0-1 0,9-15 0,-7 5 0,0-1 0,-1 1 0,-1-2 0,0 1 0,4-32 0,1-2 0,-5 19 0,-1 0 0,5-72 0,-11 82 0,-2 0 0,-6-51 0,5 69 0,0-1 0,-1 1 0,0 0 0,-1 0 0,0 0 0,0 0 0,-1 1 0,0 0 0,-1 0 0,0 0 0,-10-11 0,-67-60 0,57 56 0,1-1 0,0 0 0,2-2 0,1-1 0,1-1 0,-31-54 0,49 75 0,-1 0 0,0 1 0,0-1 0,-1 1 0,0 0 0,0 1 0,0-1 0,-1 1 0,0 0 0,0 0 0,0 1 0,-1 0 0,1 0 0,-1 0 0,0 1 0,0 0 0,0 0 0,0 1 0,-12-3 0,-10 1 0,1 0 0,-1 2 0,-53 3 0,54 0 0,12 0 0,0 0 0,-1 2 0,1 0 0,0 0 0,0 2 0,0 0 0,-22 11 0,-5 6 0,-49 34 0,-27 14 0,88-55 0,0 2 0,1 0 0,1 2 0,0 1 0,2 2 0,-28 27 0,-53 78 0,76-85 0,-47 82 0,66-102 0,-8 14 0,3 1 0,1 1 0,-21 69 0,23-52 0,2 1 0,3 0 0,2 1 0,-1 95 0,9-121 0,-1-18 0,0 1 0,1-1 0,1 0 0,0 1 0,0-1 0,2 0 0,0 0 0,0 0 0,1 0 0,1-1 0,9 19 0,12 10 0,2-2 0,2-1 0,41 40 0,-50-55 0,34 48 0,3 5 0,-51-67 0,0-1 0,1 0 0,0 0 0,0-1 0,1 0 0,0 0 0,0-1 0,1 0 0,-1-1 0,1 0 0,1 0 0,-1-1 0,0-1 0,16 4 0,63 18-1365,-61-19-5461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29:56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29:57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05:48:02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867EB-878E-4CC5-9B83-812729BA3F73}" type="datetimeFigureOut">
              <a:rPr lang="pt-BR" smtClean="0"/>
              <a:t>28/06/2023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E936C-303A-4D5C-BD98-1086812B0E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518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0B112B4-7A1B-1845-C505-D1AD698EB00A}"/>
              </a:ext>
            </a:extLst>
          </p:cNvPr>
          <p:cNvSpPr/>
          <p:nvPr userDrawn="1"/>
        </p:nvSpPr>
        <p:spPr>
          <a:xfrm>
            <a:off x="0" y="0"/>
            <a:ext cx="1986455" cy="1382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1A8EA0D-3596-3759-16C8-F3D15F2B102A}"/>
              </a:ext>
            </a:extLst>
          </p:cNvPr>
          <p:cNvSpPr/>
          <p:nvPr userDrawn="1"/>
        </p:nvSpPr>
        <p:spPr>
          <a:xfrm>
            <a:off x="6096000" y="2076892"/>
            <a:ext cx="6096001" cy="4781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37D4214-7CAE-CFC7-9468-30979907D0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3707" b="79845"/>
          <a:stretch/>
        </p:blipFill>
        <p:spPr>
          <a:xfrm>
            <a:off x="10217891" y="5497033"/>
            <a:ext cx="1986455" cy="138223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712632A-8F9C-C8CC-8DD7-852A65763551}"/>
              </a:ext>
            </a:extLst>
          </p:cNvPr>
          <p:cNvSpPr/>
          <p:nvPr userDrawn="1"/>
        </p:nvSpPr>
        <p:spPr>
          <a:xfrm>
            <a:off x="106326" y="5720316"/>
            <a:ext cx="2583711" cy="935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C918F90B-65D8-9A6E-0CB3-8809BC75BB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55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-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2FCD7B-4632-432C-AE09-A03957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04825"/>
            <a:ext cx="85852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ADD HERE YOUR TITLE</a:t>
            </a:r>
          </a:p>
        </p:txBody>
      </p:sp>
    </p:spTree>
    <p:extLst>
      <p:ext uri="{BB962C8B-B14F-4D97-AF65-F5344CB8AC3E}">
        <p14:creationId xmlns:p14="http://schemas.microsoft.com/office/powerpoint/2010/main" val="191772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40E55932-9E4C-4299-92BC-AC7367DE5B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"/>
            <a:ext cx="12190476" cy="685714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9AA8516-6569-4064-B8F9-04F7A6479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162" y="6362965"/>
            <a:ext cx="958870" cy="406007"/>
          </a:xfrm>
          <a:prstGeom prst="rect">
            <a:avLst/>
          </a:prstGeo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2605F3F-BDF1-4A93-808C-B0B7189C7D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71788" y="1009328"/>
            <a:ext cx="8646444" cy="194076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rgbClr val="011949"/>
                </a:solidFill>
              </a:defRPr>
            </a:lvl4pPr>
            <a:lvl5pPr>
              <a:defRPr>
                <a:solidFill>
                  <a:srgbClr val="011949"/>
                </a:solidFill>
              </a:defRPr>
            </a:lvl5pPr>
          </a:lstStyle>
          <a:p>
            <a:pPr lvl="0"/>
            <a:r>
              <a:rPr lang="pt-BR" dirty="0"/>
              <a:t>Clique para adicionar texto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E405C68-89A6-47A0-910B-006C32FDF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1788" y="263213"/>
            <a:ext cx="8646445" cy="561034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2060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1"/>
          </p:nvPr>
        </p:nvSpPr>
        <p:spPr>
          <a:xfrm>
            <a:off x="128588" y="6219039"/>
            <a:ext cx="27432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fld id="{B7DC36F0-5886-4011-976D-42D625B44682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957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69483" y="2343427"/>
            <a:ext cx="5931703" cy="16678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69483" y="4071670"/>
            <a:ext cx="5931703" cy="14572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effectLst>
                  <a:outerShdw blurRad="254000" algn="ctr" rotWithShape="0">
                    <a:prstClr val="black">
                      <a:alpha val="20000"/>
                    </a:prstClr>
                  </a:outerShdw>
                </a:effectLst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Subtítulo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5969483" y="5589295"/>
            <a:ext cx="5931703" cy="2997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effectLst>
                  <a:outerShdw blurRad="254000" algn="ctr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09 de </a:t>
            </a:r>
            <a:r>
              <a:rPr lang="en-US" err="1"/>
              <a:t>janeiro</a:t>
            </a:r>
            <a:r>
              <a:rPr lang="en-US"/>
              <a:t> de 2018</a:t>
            </a:r>
            <a:endParaRPr lang="pt-BR"/>
          </a:p>
        </p:txBody>
      </p:sp>
      <p:sp>
        <p:nvSpPr>
          <p:cNvPr id="7" name="Isosceles Triangle 6"/>
          <p:cNvSpPr/>
          <p:nvPr userDrawn="1"/>
        </p:nvSpPr>
        <p:spPr>
          <a:xfrm>
            <a:off x="7858897" y="5346357"/>
            <a:ext cx="4333103" cy="1511643"/>
          </a:xfrm>
          <a:prstGeom prst="triangle">
            <a:avLst>
              <a:gd name="adj" fmla="val 100000"/>
            </a:avLst>
          </a:prstGeom>
          <a:solidFill>
            <a:srgbClr val="011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63" y="6090641"/>
            <a:ext cx="2050527" cy="5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83447" y="1152843"/>
            <a:ext cx="5158316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83447" y="1976754"/>
            <a:ext cx="5158316" cy="381444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06210" y="1152843"/>
            <a:ext cx="518371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06210" y="1976755"/>
            <a:ext cx="5183717" cy="381444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493184" y="13724"/>
            <a:ext cx="11211136" cy="8498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7416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3184" y="13724"/>
            <a:ext cx="11211136" cy="84987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28" y="1002505"/>
            <a:ext cx="11215792" cy="483949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228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F6AF-89EB-4DB9-BB00-1C437580C3F4}" type="datetimeFigureOut">
              <a:rPr lang="pt-BR" smtClean="0"/>
              <a:t>28/06/2023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640B-E19F-486A-8924-A67560C39ACE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13895F2-2F11-B285-DE66-713FF0779CEE}"/>
              </a:ext>
            </a:extLst>
          </p:cNvPr>
          <p:cNvSpPr/>
          <p:nvPr userDrawn="1"/>
        </p:nvSpPr>
        <p:spPr>
          <a:xfrm>
            <a:off x="202019" y="5826642"/>
            <a:ext cx="2413590" cy="786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317D198-E52B-DFB1-4CB7-C894150E3F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1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6CD19-B476-4557-8E0A-3DFE283A7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89EAF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8AA3A-F8F0-47A6-AE78-462468394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58FC3A-506F-4C91-A516-D1B529E376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C0E28E-5876-406D-8B57-20B13ACDBFE2}" type="datetime1">
              <a:rPr lang="es-MX" smtClean="0"/>
              <a:t>28/06/2023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5BA690-224F-4942-BB1A-0EBC66C9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23B2FA-9C24-46F2-B8F8-F2BB0EED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077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7FB32-F03A-4329-850C-51E523D4CD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57" y="142679"/>
            <a:ext cx="6188242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47802F-8BD9-44D4-864D-04F28ACD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E1FABF-D7A3-4251-9E95-6AB3A444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43FC0F-16ED-4100-BECD-789CB019080A}" type="datetime1">
              <a:rPr lang="es-MX" smtClean="0"/>
              <a:t>28/06/2023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42C82-C0DF-4F22-9F71-F83EB35E9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CE2445-C245-49B2-858C-9EE6B7B9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325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53AF9-5CFE-439B-826E-0ABB226092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190" y="3012638"/>
            <a:ext cx="5428180" cy="2852737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74546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B3452-7590-409D-B89B-1BFBB9FD7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307860-7B30-4956-994A-CEB390253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F534B8-EC7C-4F44-B889-A0D49B5BD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B32044-80FB-48DF-88CF-9441BEC7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115ED37-C67F-4A0B-A4BD-F24339FCF73F}" type="datetime1">
              <a:rPr lang="es-MX" smtClean="0"/>
              <a:t>28/06/2023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A6C8E0-2CE5-4001-ABE2-80F910D9F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8D4D3A-D615-41EC-9729-DA96845A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492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EFE42-8FBD-4E77-9B30-6F393C14D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D0B18C7-49B8-4C28-90A0-1A3CAFE2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CDE1D7-A814-4D4C-948C-1B98D3674858}" type="datetime1">
              <a:rPr lang="es-MX" smtClean="0"/>
              <a:t>28/06/2023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1494BE-0C4A-4ECB-916E-7FC77B75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1B5BF4-52BC-4893-B804-653A25E1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568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2A1F731-7303-4BC4-84A6-C548FB3329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35F79E-9F2F-4589-BABC-9BFC0380A665}" type="datetime1">
              <a:rPr lang="es-MX" smtClean="0"/>
              <a:t>28/06/2023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9AFFD50-273F-4FF0-BDCA-C36DCD724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699163-615B-4195-A83B-B6584584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549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EBE14-1F89-4D97-9AFA-966DDF3E7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B1E988-D656-4463-B413-55C4A52D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B9D81A-0263-4240-B6EC-FDB31EA94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1675AC-B1AD-4F00-B990-4CC3C1AD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8FA01A-9B21-4959-8FF2-C8F5A43150D9}" type="datetime1">
              <a:rPr lang="es-MX" smtClean="0"/>
              <a:t>28/06/2023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4B7E31-8A6A-4349-A190-7818AD13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98918E-589A-4C81-B7D3-E98E9E505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6025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DF6AF-89EB-4DB9-BB00-1C437580C3F4}" type="datetimeFigureOut">
              <a:rPr lang="pt-BR" smtClean="0"/>
              <a:t>28/06/2023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640B-E19F-486A-8924-A67560C39ACE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161326-5963-5DB5-6ACF-8C535E3E34E9}"/>
              </a:ext>
            </a:extLst>
          </p:cNvPr>
          <p:cNvSpPr/>
          <p:nvPr userDrawn="1"/>
        </p:nvSpPr>
        <p:spPr>
          <a:xfrm>
            <a:off x="148856" y="5720316"/>
            <a:ext cx="2658139" cy="925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DA28C9D-D2BC-3691-1728-512EFAA62F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B2EAAE-842C-46FC-B587-313204374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58" y="172175"/>
            <a:ext cx="618824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146F6A-1CF3-4150-A16A-4D5063F05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957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1C4B2C-A42F-490A-BF13-F039358DE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9E3DE-9A08-4164-B839-DBA9E3F7EFD7}" type="datetime1">
              <a:rPr lang="es-MX" smtClean="0"/>
              <a:t>28/06/2023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BBE4C2-336B-4BBC-B74A-4932CCCB8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1FD4D0-F6C7-4299-BBDB-2BA6E71E7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5204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51628-EEA4-4896-AF64-E7A71CB7486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322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5" r:id="rId6"/>
    <p:sldLayoutId id="2147483726" r:id="rId7"/>
    <p:sldLayoutId id="2147483727" r:id="rId8"/>
    <p:sldLayoutId id="214748372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8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70" r:id="rId2"/>
    <p:sldLayoutId id="2147483771" r:id="rId3"/>
  </p:sldLayoutIdLst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customXml" Target="../ink/ink11.xml"/><Relationship Id="rId12" Type="http://schemas.openxmlformats.org/officeDocument/2006/relationships/customXml" Target="../ink/ink13.xml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.xml"/><Relationship Id="rId11" Type="http://schemas.openxmlformats.org/officeDocument/2006/relationships/image" Target="../media/image29.png"/><Relationship Id="rId5" Type="http://schemas.openxmlformats.org/officeDocument/2006/relationships/customXml" Target="../ink/ink9.xml"/><Relationship Id="rId15" Type="http://schemas.openxmlformats.org/officeDocument/2006/relationships/image" Target="../media/image31.png"/><Relationship Id="rId10" Type="http://schemas.openxmlformats.org/officeDocument/2006/relationships/customXml" Target="../ink/ink12.xml"/><Relationship Id="rId4" Type="http://schemas.openxmlformats.org/officeDocument/2006/relationships/customXml" Target="../ink/ink8.xml"/><Relationship Id="rId9" Type="http://schemas.openxmlformats.org/officeDocument/2006/relationships/image" Target="../media/image28.png"/><Relationship Id="rId14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sv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usicaIntroHallLearning">
            <a:hlinkClick r:id="" action="ppaction://media"/>
            <a:extLst>
              <a:ext uri="{FF2B5EF4-FFF2-40B4-BE49-F238E27FC236}">
                <a16:creationId xmlns:a16="http://schemas.microsoft.com/office/drawing/2014/main" id="{D7010794-5E48-62E4-B0A5-74839DC2EC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6762.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32000" cy="432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85AC3B3-858E-1347-86BB-B5BB754F2BAA}"/>
              </a:ext>
            </a:extLst>
          </p:cNvPr>
          <p:cNvSpPr/>
          <p:nvPr/>
        </p:nvSpPr>
        <p:spPr>
          <a:xfrm>
            <a:off x="-84000" y="-90569"/>
            <a:ext cx="12276000" cy="691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A27C8DFB-942C-0C7F-2F2B-A5EF1FCD5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54" y="-27000"/>
            <a:ext cx="6784862" cy="67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384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4474E7-D256-A99A-46E3-1831643EDFF5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4800" dirty="0">
                <a:solidFill>
                  <a:srgbClr val="0E8E2F"/>
                </a:solidFill>
                <a:latin typeface="Impact"/>
              </a:rPr>
              <a:t>Coleta de dados</a:t>
            </a:r>
            <a:endParaRPr lang="pt-BR" sz="4800" i="0" dirty="0">
              <a:solidFill>
                <a:srgbClr val="0E8E2F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4F014-B3D3-3236-C1F1-606A031CD008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lang="pt-BR" sz="9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USO INTERNO</a:t>
            </a:r>
            <a:r>
              <a:rPr lang="pt-BR" sz="9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9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algn="just"/>
            <a:r>
              <a:rPr lang="pt-BR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lang="pt-BR" sz="900" i="0" dirty="0">
              <a:effectLst/>
              <a:latin typeface="Franklin Gothic Book" panose="020B0503020102020204" pitchFamily="34" charset="0"/>
              <a:ea typeface="GungsuhChe" panose="020B0503020000020004" pitchFamily="49" charset="-127"/>
            </a:endParaRPr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1D276D-1B9F-95EC-525B-64FD5D375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07" y="1357312"/>
            <a:ext cx="10801350" cy="414337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F3D5FE6-8C35-D590-7B06-9332279EC4D6}"/>
              </a:ext>
            </a:extLst>
          </p:cNvPr>
          <p:cNvSpPr/>
          <p:nvPr/>
        </p:nvSpPr>
        <p:spPr>
          <a:xfrm>
            <a:off x="9695998" y="1221951"/>
            <a:ext cx="506437" cy="8309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209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4474E7-D256-A99A-46E3-1831643EDFF5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4800" dirty="0">
                <a:solidFill>
                  <a:srgbClr val="0E8E2F"/>
                </a:solidFill>
                <a:latin typeface="Impact"/>
              </a:rPr>
              <a:t>Coleta de dados</a:t>
            </a:r>
            <a:endParaRPr lang="pt-BR" sz="4800" i="0" dirty="0">
              <a:solidFill>
                <a:srgbClr val="0E8E2F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4F014-B3D3-3236-C1F1-606A031CD008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lang="pt-BR" sz="9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USO INTERNO</a:t>
            </a:r>
            <a:r>
              <a:rPr lang="pt-BR" sz="9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9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algn="just"/>
            <a:r>
              <a:rPr lang="pt-BR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lang="pt-BR" sz="900" i="0" dirty="0">
              <a:effectLst/>
              <a:latin typeface="Franklin Gothic Book" panose="020B0503020102020204" pitchFamily="34" charset="0"/>
              <a:ea typeface="GungsuhChe" panose="020B0503020000020004" pitchFamily="49" charset="-127"/>
            </a:endParaRPr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CCBE1F28-D797-3910-47B4-6FAA5579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42892"/>
              </p:ext>
            </p:extLst>
          </p:nvPr>
        </p:nvGraphicFramePr>
        <p:xfrm>
          <a:off x="315807" y="1435282"/>
          <a:ext cx="6807202" cy="1664970"/>
        </p:xfrm>
        <a:graphic>
          <a:graphicData uri="http://schemas.openxmlformats.org/drawingml/2006/table">
            <a:tbl>
              <a:tblPr/>
              <a:tblGrid>
                <a:gridCol w="714042">
                  <a:extLst>
                    <a:ext uri="{9D8B030D-6E8A-4147-A177-3AD203B41FA5}">
                      <a16:colId xmlns:a16="http://schemas.microsoft.com/office/drawing/2014/main" val="1775829881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1957180392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419281272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3578146012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1095103235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773998233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1122703673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2423766264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3144727786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1795008946"/>
                    </a:ext>
                  </a:extLst>
                </a:gridCol>
                <a:gridCol w="609316">
                  <a:extLst>
                    <a:ext uri="{9D8B030D-6E8A-4147-A177-3AD203B41FA5}">
                      <a16:colId xmlns:a16="http://schemas.microsoft.com/office/drawing/2014/main" val="74972672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Mogli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Lightning McQueen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Judy Hopps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Nick Wilde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Kristoff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Branca de Neve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Mufasa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Ãšrsula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HÃ©rcules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MÃ©gara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761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06/06/2021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193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13/06/2021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41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20/06/2021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5947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27/06/2021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0604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04/07/2021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8782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11/07/2021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970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18/07/2021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53730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0B05DBBB-A6E9-BCAF-DEB7-E397DE8FE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621503"/>
              </p:ext>
            </p:extLst>
          </p:nvPr>
        </p:nvGraphicFramePr>
        <p:xfrm>
          <a:off x="4951828" y="3429000"/>
          <a:ext cx="6705600" cy="196405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03722221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320484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7400308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0619451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5053919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4041899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21687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2472858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179823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749521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454197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Regiao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Tinker Bell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Pocahontas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Nemo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Capitao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Homem-Formiga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Capita Marvel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Darth Vader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8349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Sao Paulo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332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Amapa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741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Rio de Janeiro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7521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906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Rio Grande do Sul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040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924660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40123C66-D530-1B37-50B9-982C55505671}"/>
              </a:ext>
            </a:extLst>
          </p:cNvPr>
          <p:cNvSpPr txBox="1"/>
          <p:nvPr/>
        </p:nvSpPr>
        <p:spPr>
          <a:xfrm>
            <a:off x="7691352" y="1806102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Tabela de Interesse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EC4271C-FDE4-5FBA-2E11-2E50EEA75E7B}"/>
              </a:ext>
            </a:extLst>
          </p:cNvPr>
          <p:cNvSpPr txBox="1"/>
          <p:nvPr/>
        </p:nvSpPr>
        <p:spPr>
          <a:xfrm>
            <a:off x="795838" y="4411027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Tabela Sub-Região</a:t>
            </a:r>
          </a:p>
        </p:txBody>
      </p:sp>
    </p:spTree>
    <p:extLst>
      <p:ext uri="{BB962C8B-B14F-4D97-AF65-F5344CB8AC3E}">
        <p14:creationId xmlns:p14="http://schemas.microsoft.com/office/powerpoint/2010/main" val="25507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30176FE9-6278-E258-1A59-797D6C36FE02}"/>
              </a:ext>
            </a:extLst>
          </p:cNvPr>
          <p:cNvSpPr/>
          <p:nvPr/>
        </p:nvSpPr>
        <p:spPr>
          <a:xfrm>
            <a:off x="0" y="-2138"/>
            <a:ext cx="12195408" cy="6858000"/>
          </a:xfrm>
          <a:prstGeom prst="rect">
            <a:avLst/>
          </a:prstGeom>
          <a:gradFill>
            <a:gsLst>
              <a:gs pos="100000">
                <a:srgbClr val="D9CE3D"/>
              </a:gs>
              <a:gs pos="0">
                <a:srgbClr val="1FB57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0FEE8DE1-9980-62AC-DD8F-50665DFD7F20}"/>
              </a:ext>
            </a:extLst>
          </p:cNvPr>
          <p:cNvSpPr txBox="1"/>
          <p:nvPr/>
        </p:nvSpPr>
        <p:spPr>
          <a:xfrm>
            <a:off x="-3934" y="3159031"/>
            <a:ext cx="736133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uk-UA"/>
            </a:defPPr>
            <a:lvl1pPr algn="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algn="l"/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NORMALIZANDO E LIMPANDO AS BASES</a:t>
            </a:r>
          </a:p>
        </p:txBody>
      </p:sp>
    </p:spTree>
    <p:extLst>
      <p:ext uri="{BB962C8B-B14F-4D97-AF65-F5344CB8AC3E}">
        <p14:creationId xmlns:p14="http://schemas.microsoft.com/office/powerpoint/2010/main" val="7006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BA4F014-B3D3-3236-C1F1-606A031CD008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 DE USO INTERNO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kumimoji="0" lang="pt-B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GungsuhChe" panose="020B0503020000020004" pitchFamily="49" charset="-127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686BE64-90E7-C45A-7CB8-3E4B33705083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0E8E2F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BASES DE DADOS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785B8CD4-E830-86C3-A0D8-4BDC8A323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620805"/>
              </p:ext>
            </p:extLst>
          </p:nvPr>
        </p:nvGraphicFramePr>
        <p:xfrm>
          <a:off x="240030" y="1106535"/>
          <a:ext cx="7797801" cy="22002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03830">
                  <a:extLst>
                    <a:ext uri="{9D8B030D-6E8A-4147-A177-3AD203B41FA5}">
                      <a16:colId xmlns:a16="http://schemas.microsoft.com/office/drawing/2014/main" val="853396103"/>
                    </a:ext>
                  </a:extLst>
                </a:gridCol>
                <a:gridCol w="1269483">
                  <a:extLst>
                    <a:ext uri="{9D8B030D-6E8A-4147-A177-3AD203B41FA5}">
                      <a16:colId xmlns:a16="http://schemas.microsoft.com/office/drawing/2014/main" val="3053579817"/>
                    </a:ext>
                  </a:extLst>
                </a:gridCol>
                <a:gridCol w="609352">
                  <a:extLst>
                    <a:ext uri="{9D8B030D-6E8A-4147-A177-3AD203B41FA5}">
                      <a16:colId xmlns:a16="http://schemas.microsoft.com/office/drawing/2014/main" val="1591251742"/>
                    </a:ext>
                  </a:extLst>
                </a:gridCol>
                <a:gridCol w="787080">
                  <a:extLst>
                    <a:ext uri="{9D8B030D-6E8A-4147-A177-3AD203B41FA5}">
                      <a16:colId xmlns:a16="http://schemas.microsoft.com/office/drawing/2014/main" val="3324107960"/>
                    </a:ext>
                  </a:extLst>
                </a:gridCol>
                <a:gridCol w="609352">
                  <a:extLst>
                    <a:ext uri="{9D8B030D-6E8A-4147-A177-3AD203B41FA5}">
                      <a16:colId xmlns:a16="http://schemas.microsoft.com/office/drawing/2014/main" val="8560056"/>
                    </a:ext>
                  </a:extLst>
                </a:gridCol>
                <a:gridCol w="609352">
                  <a:extLst>
                    <a:ext uri="{9D8B030D-6E8A-4147-A177-3AD203B41FA5}">
                      <a16:colId xmlns:a16="http://schemas.microsoft.com/office/drawing/2014/main" val="153161456"/>
                    </a:ext>
                  </a:extLst>
                </a:gridCol>
                <a:gridCol w="609352">
                  <a:extLst>
                    <a:ext uri="{9D8B030D-6E8A-4147-A177-3AD203B41FA5}">
                      <a16:colId xmlns:a16="http://schemas.microsoft.com/office/drawing/2014/main" val="9112485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Filme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Personagem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ID_FILME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Lançamento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Nota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Mídia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Empresa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37809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Mogli: O Menino Lobo (1967)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Mogli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18/10/1967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7,6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Filme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Disney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6936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Mogli: O Menino Lobo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Mogli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14/04/2016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7,4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Filme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Disney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1677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Carros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Lightning McQueen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09/06/2006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7,1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Filme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Disney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61815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Carros 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Lightning McQueen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4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24/06/2011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6,2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Filme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Disney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9891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Carros 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Lightning McQueen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5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16/06/2017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6,7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Filme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Disney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34889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Zootopia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Judy Hopps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10/02/2016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Filme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Disney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189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 err="1">
                          <a:effectLst/>
                        </a:rPr>
                        <a:t>Zootopia</a:t>
                      </a:r>
                      <a:r>
                        <a:rPr lang="pt-BR" sz="1100" u="none" strike="noStrike" dirty="0">
                          <a:effectLst/>
                        </a:rPr>
                        <a:t>+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Judy Hopps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09/11/2022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7,3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Desenho Serie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Disney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8568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Zootopia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Nick Wilde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10/02/2016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8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Filme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Disney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38816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Zootopia+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Nick Wilde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09/11/2022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7,3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Desenho Serie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Disney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8599319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CDC0D8-48CF-187F-1173-39864AA7209A}"/>
              </a:ext>
            </a:extLst>
          </p:cNvPr>
          <p:cNvSpPr txBox="1"/>
          <p:nvPr/>
        </p:nvSpPr>
        <p:spPr>
          <a:xfrm>
            <a:off x="486349" y="3831327"/>
            <a:ext cx="79683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Filme-Personagem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ID_FILMES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ID_Personagem</a:t>
            </a:r>
            <a:endParaRPr lang="pt-BR" sz="2400" dirty="0">
              <a:solidFill>
                <a:schemeClr val="accent6">
                  <a:lumMod val="75000"/>
                </a:schemeClr>
              </a:solidFill>
              <a:latin typeface="Century Gothic"/>
              <a:ea typeface="GungsuhCh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geo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disney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 01062021 a 01062023</a:t>
            </a:r>
            <a:br>
              <a:rPr lang="en-US" sz="24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</a:b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Multi temp disney 01062021 a 01062023</a:t>
            </a:r>
            <a:endParaRPr lang="pt-BR" sz="2400" dirty="0">
              <a:solidFill>
                <a:schemeClr val="accent6">
                  <a:lumMod val="75000"/>
                </a:schemeClr>
              </a:solidFill>
              <a:latin typeface="Century Gothic"/>
              <a:ea typeface="GungsuhChe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6041164-2A69-C59A-76BD-C0D440575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621" y="3081561"/>
            <a:ext cx="3695700" cy="12382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9DE6373-C315-70BC-D59B-536B251D5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135" y="4437507"/>
            <a:ext cx="2522672" cy="133281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6232941-8F80-69CC-7971-72378E3CACD0}"/>
              </a:ext>
            </a:extLst>
          </p:cNvPr>
          <p:cNvSpPr txBox="1"/>
          <p:nvPr/>
        </p:nvSpPr>
        <p:spPr>
          <a:xfrm>
            <a:off x="8037831" y="1972269"/>
            <a:ext cx="41541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Ferramentas usadas</a:t>
            </a:r>
          </a:p>
        </p:txBody>
      </p:sp>
    </p:spTree>
    <p:extLst>
      <p:ext uri="{BB962C8B-B14F-4D97-AF65-F5344CB8AC3E}">
        <p14:creationId xmlns:p14="http://schemas.microsoft.com/office/powerpoint/2010/main" val="358481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30176FE9-6278-E258-1A59-797D6C36FE02}"/>
              </a:ext>
            </a:extLst>
          </p:cNvPr>
          <p:cNvSpPr/>
          <p:nvPr/>
        </p:nvSpPr>
        <p:spPr>
          <a:xfrm>
            <a:off x="0" y="-2138"/>
            <a:ext cx="12195408" cy="6858000"/>
          </a:xfrm>
          <a:prstGeom prst="rect">
            <a:avLst/>
          </a:prstGeom>
          <a:gradFill>
            <a:gsLst>
              <a:gs pos="100000">
                <a:srgbClr val="D9CE3D"/>
              </a:gs>
              <a:gs pos="0">
                <a:srgbClr val="1FB57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0FEE8DE1-9980-62AC-DD8F-50665DFD7F20}"/>
              </a:ext>
            </a:extLst>
          </p:cNvPr>
          <p:cNvSpPr txBox="1"/>
          <p:nvPr/>
        </p:nvSpPr>
        <p:spPr>
          <a:xfrm>
            <a:off x="-3934" y="3159031"/>
            <a:ext cx="60948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uk-UA"/>
            </a:defPPr>
            <a:lvl1pPr algn="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algn="l"/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SEMPRE PESQUISE</a:t>
            </a:r>
          </a:p>
        </p:txBody>
      </p:sp>
    </p:spTree>
    <p:extLst>
      <p:ext uri="{BB962C8B-B14F-4D97-AF65-F5344CB8AC3E}">
        <p14:creationId xmlns:p14="http://schemas.microsoft.com/office/powerpoint/2010/main" val="82906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BA4F014-B3D3-3236-C1F1-606A031CD008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 DE USO INTERNO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kumimoji="0" lang="pt-B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GungsuhChe" panose="020B0503020000020004" pitchFamily="49" charset="-127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686BE64-90E7-C45A-7CB8-3E4B33705083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0E8E2F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FALSO POSITIVO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76226F-4A6B-DD70-CB5B-5C721E61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1100137"/>
            <a:ext cx="5924550" cy="4657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6CFD8228-7061-BF82-3E1F-56A8808D1D3C}"/>
                  </a:ext>
                </a:extLst>
              </p14:cNvPr>
              <p14:cNvContentPartPr/>
              <p14:nvPr/>
            </p14:nvContentPartPr>
            <p14:xfrm>
              <a:off x="2813345" y="1939708"/>
              <a:ext cx="589320" cy="1584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6CFD8228-7061-BF82-3E1F-56A8808D1D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4345" y="1931068"/>
                <a:ext cx="606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580B50AA-5077-2532-4EC5-35D67DB9297C}"/>
                  </a:ext>
                </a:extLst>
              </p14:cNvPr>
              <p14:cNvContentPartPr/>
              <p14:nvPr/>
            </p14:nvContentPartPr>
            <p14:xfrm>
              <a:off x="1012625" y="5654908"/>
              <a:ext cx="1019880" cy="594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580B50AA-5077-2532-4EC5-35D67DB929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3625" y="5645908"/>
                <a:ext cx="103752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04FCC1-3351-661A-86FE-C61ECD0AE251}"/>
              </a:ext>
            </a:extLst>
          </p:cNvPr>
          <p:cNvGrpSpPr/>
          <p:nvPr/>
        </p:nvGrpSpPr>
        <p:grpSpPr>
          <a:xfrm>
            <a:off x="10578545" y="2363068"/>
            <a:ext cx="360" cy="360"/>
            <a:chOff x="10578545" y="236306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17A30F66-3ACF-FAC9-C29D-C3BE66F30A39}"/>
                    </a:ext>
                  </a:extLst>
                </p14:cNvPr>
                <p14:cNvContentPartPr/>
                <p14:nvPr/>
              </p14:nvContentPartPr>
              <p14:xfrm>
                <a:off x="10578545" y="2363068"/>
                <a:ext cx="360" cy="36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17A30F66-3ACF-FAC9-C29D-C3BE66F30A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69905" y="23540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74167B03-3068-A935-61FE-AD0FAC6BCF28}"/>
                    </a:ext>
                  </a:extLst>
                </p14:cNvPr>
                <p14:cNvContentPartPr/>
                <p14:nvPr/>
              </p14:nvContentPartPr>
              <p14:xfrm>
                <a:off x="10578545" y="2363068"/>
                <a:ext cx="36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74167B03-3068-A935-61FE-AD0FAC6BCF2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69905" y="23540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08AB33DD-7A07-B21D-9F12-411A6CCF51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580" y="3444258"/>
            <a:ext cx="5678845" cy="2313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9F301BFD-9A00-3058-9094-405B83A5C5A0}"/>
                  </a:ext>
                </a:extLst>
              </p14:cNvPr>
              <p14:cNvContentPartPr/>
              <p14:nvPr/>
            </p14:nvContentPartPr>
            <p14:xfrm>
              <a:off x="8777825" y="3768868"/>
              <a:ext cx="1757160" cy="7164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9F301BFD-9A00-3058-9094-405B83A5C5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9185" y="3759868"/>
                <a:ext cx="17748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C261C392-3CE5-3FA2-E6B2-517BABD56B28}"/>
                  </a:ext>
                </a:extLst>
              </p14:cNvPr>
              <p14:cNvContentPartPr/>
              <p14:nvPr/>
            </p14:nvContentPartPr>
            <p14:xfrm>
              <a:off x="10168865" y="3838708"/>
              <a:ext cx="607680" cy="70344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C261C392-3CE5-3FA2-E6B2-517BABD56B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0225" y="3829708"/>
                <a:ext cx="625320" cy="7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196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BA4F014-B3D3-3236-C1F1-606A031CD008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 DE USO INTERNO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kumimoji="0" lang="pt-BR" sz="9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GungsuhChe" panose="020B0503020000020004" pitchFamily="49" charset="-127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686BE64-90E7-C45A-7CB8-3E4B33705083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0E8E2F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TENDENCIA 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0604FCC1-3351-661A-86FE-C61ECD0AE251}"/>
              </a:ext>
            </a:extLst>
          </p:cNvPr>
          <p:cNvGrpSpPr/>
          <p:nvPr/>
        </p:nvGrpSpPr>
        <p:grpSpPr>
          <a:xfrm>
            <a:off x="10578545" y="2363068"/>
            <a:ext cx="360" cy="360"/>
            <a:chOff x="10578545" y="236306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17A30F66-3ACF-FAC9-C29D-C3BE66F30A39}"/>
                    </a:ext>
                  </a:extLst>
                </p14:cNvPr>
                <p14:cNvContentPartPr/>
                <p14:nvPr/>
              </p14:nvContentPartPr>
              <p14:xfrm>
                <a:off x="10578545" y="2363068"/>
                <a:ext cx="360" cy="36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17A30F66-3ACF-FAC9-C29D-C3BE66F30A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69545" y="23540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74167B03-3068-A935-61FE-AD0FAC6BCF28}"/>
                    </a:ext>
                  </a:extLst>
                </p14:cNvPr>
                <p14:cNvContentPartPr/>
                <p14:nvPr/>
              </p14:nvContentPartPr>
              <p14:xfrm>
                <a:off x="10578545" y="2363068"/>
                <a:ext cx="36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74167B03-3068-A935-61FE-AD0FAC6BCF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69545" y="235406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BA99EDAB-EC79-593D-6569-A2BEAFEDF075}"/>
              </a:ext>
            </a:extLst>
          </p:cNvPr>
          <p:cNvGrpSpPr/>
          <p:nvPr/>
        </p:nvGrpSpPr>
        <p:grpSpPr>
          <a:xfrm>
            <a:off x="5246945" y="576388"/>
            <a:ext cx="360" cy="360"/>
            <a:chOff x="5246945" y="57638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78DEB213-468E-22A1-ED9E-8DE965EB106C}"/>
                    </a:ext>
                  </a:extLst>
                </p14:cNvPr>
                <p14:cNvContentPartPr/>
                <p14:nvPr/>
              </p14:nvContentPartPr>
              <p14:xfrm>
                <a:off x="5246945" y="576388"/>
                <a:ext cx="360" cy="3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78DEB213-468E-22A1-ED9E-8DE965EB106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7945" y="5677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Tinta 3">
                  <a:extLst>
                    <a:ext uri="{FF2B5EF4-FFF2-40B4-BE49-F238E27FC236}">
                      <a16:creationId xmlns:a16="http://schemas.microsoft.com/office/drawing/2014/main" id="{1D7DAA6B-3A9D-278E-BCFF-50087D94AD6D}"/>
                    </a:ext>
                  </a:extLst>
                </p14:cNvPr>
                <p14:cNvContentPartPr/>
                <p14:nvPr/>
              </p14:nvContentPartPr>
              <p14:xfrm>
                <a:off x="5246945" y="576388"/>
                <a:ext cx="360" cy="360"/>
              </p14:xfrm>
            </p:contentPart>
          </mc:Choice>
          <mc:Fallback xmlns="">
            <p:pic>
              <p:nvPicPr>
                <p:cNvPr id="4" name="Tinta 3">
                  <a:extLst>
                    <a:ext uri="{FF2B5EF4-FFF2-40B4-BE49-F238E27FC236}">
                      <a16:creationId xmlns:a16="http://schemas.microsoft.com/office/drawing/2014/main" id="{1D7DAA6B-3A9D-278E-BCFF-50087D94AD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7945" y="5677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C362D309-3927-B78E-40AD-A245093AACB7}"/>
                    </a:ext>
                  </a:extLst>
                </p14:cNvPr>
                <p14:cNvContentPartPr/>
                <p14:nvPr/>
              </p14:nvContentPartPr>
              <p14:xfrm>
                <a:off x="5246945" y="576388"/>
                <a:ext cx="360" cy="36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C362D309-3927-B78E-40AD-A245093AAC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7945" y="5677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C814F38-5300-8DC2-3EAE-8B94600CF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585" y="1380275"/>
            <a:ext cx="6038850" cy="14478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3827BA0-0E9E-FD12-D90E-A8B9B00EE5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541"/>
          <a:stretch/>
        </p:blipFill>
        <p:spPr>
          <a:xfrm>
            <a:off x="5009351" y="2870498"/>
            <a:ext cx="6905625" cy="28791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9B412714-6955-8779-7A16-70D02DC3D2C2}"/>
                  </a:ext>
                </a:extLst>
              </p14:cNvPr>
              <p14:cNvContentPartPr/>
              <p14:nvPr/>
            </p14:nvContentPartPr>
            <p14:xfrm>
              <a:off x="520145" y="2123668"/>
              <a:ext cx="2748240" cy="14220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9B412714-6955-8779-7A16-70D02DC3D2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145" y="2115028"/>
                <a:ext cx="27658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A51E5569-BC23-113D-B6D5-B8E9CD2186BC}"/>
                  </a:ext>
                </a:extLst>
              </p14:cNvPr>
              <p14:cNvContentPartPr/>
              <p14:nvPr/>
            </p14:nvContentPartPr>
            <p14:xfrm>
              <a:off x="9256265" y="3177748"/>
              <a:ext cx="1968120" cy="8568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A51E5569-BC23-113D-B6D5-B8E9CD2186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47625" y="3168748"/>
                <a:ext cx="198576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069FF90E-EF8D-D5FA-32C0-04FB2B72CB3F}"/>
                  </a:ext>
                </a:extLst>
              </p14:cNvPr>
              <p14:cNvContentPartPr/>
              <p14:nvPr/>
            </p14:nvContentPartPr>
            <p14:xfrm>
              <a:off x="11351825" y="3432628"/>
              <a:ext cx="411120" cy="36756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069FF90E-EF8D-D5FA-32C0-04FB2B72CB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42825" y="3423628"/>
                <a:ext cx="428760" cy="3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55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30176FE9-6278-E258-1A59-797D6C36FE02}"/>
              </a:ext>
            </a:extLst>
          </p:cNvPr>
          <p:cNvSpPr/>
          <p:nvPr/>
        </p:nvSpPr>
        <p:spPr>
          <a:xfrm>
            <a:off x="0" y="-2138"/>
            <a:ext cx="12195408" cy="6858000"/>
          </a:xfrm>
          <a:prstGeom prst="rect">
            <a:avLst/>
          </a:prstGeom>
          <a:gradFill>
            <a:gsLst>
              <a:gs pos="100000">
                <a:srgbClr val="D9CE3D"/>
              </a:gs>
              <a:gs pos="0">
                <a:srgbClr val="1FB57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0FEE8DE1-9980-62AC-DD8F-50665DFD7F20}"/>
              </a:ext>
            </a:extLst>
          </p:cNvPr>
          <p:cNvSpPr txBox="1"/>
          <p:nvPr/>
        </p:nvSpPr>
        <p:spPr>
          <a:xfrm>
            <a:off x="-3934" y="3159031"/>
            <a:ext cx="60948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uk-UA"/>
            </a:defPPr>
            <a:lvl1pPr algn="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algn="l"/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54891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D6D98248-AEDF-936B-93E2-597A96432816}"/>
              </a:ext>
            </a:extLst>
          </p:cNvPr>
          <p:cNvSpPr/>
          <p:nvPr/>
        </p:nvSpPr>
        <p:spPr>
          <a:xfrm>
            <a:off x="0" y="-11430"/>
            <a:ext cx="12192000" cy="6858000"/>
          </a:xfrm>
          <a:prstGeom prst="rect">
            <a:avLst/>
          </a:prstGeom>
          <a:gradFill>
            <a:gsLst>
              <a:gs pos="100000">
                <a:srgbClr val="1FB573"/>
              </a:gs>
              <a:gs pos="0">
                <a:srgbClr val="00555C"/>
              </a:gs>
            </a:gsLst>
            <a:lin ang="6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7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4F014-B3D3-3236-C1F1-606A031CD008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lang="pt-BR" sz="9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USO INTERNO</a:t>
            </a:r>
            <a:r>
              <a:rPr lang="pt-BR" sz="9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9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algn="just"/>
            <a:r>
              <a:rPr lang="pt-BR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lang="pt-BR" sz="900" i="0" dirty="0">
              <a:effectLst/>
              <a:latin typeface="Franklin Gothic Book" panose="020B0503020102020204" pitchFamily="34" charset="0"/>
              <a:ea typeface="GungsuhChe" panose="020B0503020000020004" pitchFamily="49" charset="-127"/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012C95D4-3DEC-5E2C-B8F2-0EE5ADD4A52D}"/>
              </a:ext>
            </a:extLst>
          </p:cNvPr>
          <p:cNvSpPr txBox="1"/>
          <p:nvPr/>
        </p:nvSpPr>
        <p:spPr>
          <a:xfrm>
            <a:off x="158262" y="35035"/>
            <a:ext cx="7612380" cy="1477328"/>
          </a:xfrm>
          <a:prstGeom prst="rect">
            <a:avLst/>
          </a:prstGeom>
          <a:noFill/>
        </p:spPr>
        <p:txBody>
          <a:bodyPr wrap="square" lIns="60960" tIns="30480" rIns="60960" bIns="30480" rtlCol="0" anchor="ctr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pt-BR" sz="4000" dirty="0">
                <a:solidFill>
                  <a:srgbClr val="D9CE3D"/>
                </a:solidFill>
                <a:latin typeface="Franklin Gothic Demi Cond" panose="020B0706030402020204" pitchFamily="34" charset="0"/>
                <a:ea typeface="Roboto Light" panose="02000000000000000000" pitchFamily="2" charset="0"/>
                <a:cs typeface="Arial" charset="0"/>
              </a:rPr>
              <a:t>        OBRIGADO PELA ATENÇÃO.</a:t>
            </a:r>
            <a:endParaRPr lang="pt-BR" sz="2000" dirty="0">
              <a:solidFill>
                <a:schemeClr val="bg1"/>
              </a:solidFill>
              <a:latin typeface="Franklin Gothic Demi Cond" panose="020B0706030402020204" pitchFamily="34" charset="0"/>
              <a:ea typeface="Roboto Light" panose="02000000000000000000" pitchFamily="2" charset="0"/>
              <a:cs typeface="Arial" charset="0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pt-BR" sz="3200" dirty="0">
                <a:solidFill>
                  <a:schemeClr val="bg1"/>
                </a:solidFill>
                <a:latin typeface="Franklin Gothic Demi Cond"/>
                <a:ea typeface="Roboto Light"/>
                <a:cs typeface="Arial"/>
              </a:rPr>
              <a:t>André Victor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latin typeface="Franklin Gothic Demi Cond"/>
                <a:ea typeface="Roboto Light"/>
                <a:cs typeface="Arial"/>
              </a:rPr>
              <a:t>ANDRE.V.COSTA@GLOBALHITSS.COM.BR</a:t>
            </a:r>
          </a:p>
        </p:txBody>
      </p:sp>
      <p:pic>
        <p:nvPicPr>
          <p:cNvPr id="7" name="Gráfico 6" descr="Professor estrutura de tópicos">
            <a:extLst>
              <a:ext uri="{FF2B5EF4-FFF2-40B4-BE49-F238E27FC236}">
                <a16:creationId xmlns:a16="http://schemas.microsoft.com/office/drawing/2014/main" id="{024C6BA0-6832-CDAD-EE7F-05F474F2F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262" y="148426"/>
            <a:ext cx="720000" cy="720000"/>
          </a:xfrm>
          <a:prstGeom prst="rect">
            <a:avLst/>
          </a:prstGeom>
        </p:spPr>
      </p:pic>
      <p:pic>
        <p:nvPicPr>
          <p:cNvPr id="8" name="Imagem 7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8FB300B-ED8C-E752-83D7-23B8C2B49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E3F48FBC-49C0-4F34-A35F-F10DA9186C24}"/>
                  </a:ext>
                </a:extLst>
              </p14:cNvPr>
              <p14:cNvContentPartPr/>
              <p14:nvPr/>
            </p14:nvContentPartPr>
            <p14:xfrm>
              <a:off x="2573945" y="3516868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E3F48FBC-49C0-4F34-A35F-F10DA9186C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5305" y="350786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4E85AA4-5C57-8FCF-8B02-39A884981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574" y="2642532"/>
            <a:ext cx="4857750" cy="32480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995C2D-5BD7-B704-C326-900C6A98D1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455" y="2635007"/>
            <a:ext cx="1761253" cy="32480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4F1771-D82D-A316-03A6-D503357FC88B}"/>
              </a:ext>
            </a:extLst>
          </p:cNvPr>
          <p:cNvSpPr txBox="1"/>
          <p:nvPr/>
        </p:nvSpPr>
        <p:spPr>
          <a:xfrm>
            <a:off x="518262" y="1927821"/>
            <a:ext cx="61194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D9CE3D"/>
                </a:solidFill>
                <a:latin typeface="Franklin Gothic Demi Cond" panose="020B0706030402020204" pitchFamily="34" charset="0"/>
                <a:ea typeface="Roboto Light" panose="02000000000000000000" pitchFamily="2" charset="0"/>
                <a:cs typeface="Arial" charset="0"/>
              </a:rPr>
              <a:t>Agradecimento especial:</a:t>
            </a:r>
            <a:endParaRPr lang="pt-BR" sz="32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8E49AAC-F353-7369-33F3-B5AB737804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955" y="3917139"/>
            <a:ext cx="3921565" cy="68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46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usicaIntroHallLearning">
            <a:hlinkClick r:id="" action="ppaction://media"/>
            <a:extLst>
              <a:ext uri="{FF2B5EF4-FFF2-40B4-BE49-F238E27FC236}">
                <a16:creationId xmlns:a16="http://schemas.microsoft.com/office/drawing/2014/main" id="{D7010794-5E48-62E4-B0A5-74839DC2ECE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6762.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32000" cy="432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85AC3B3-858E-1347-86BB-B5BB754F2BAA}"/>
              </a:ext>
            </a:extLst>
          </p:cNvPr>
          <p:cNvSpPr/>
          <p:nvPr/>
        </p:nvSpPr>
        <p:spPr>
          <a:xfrm>
            <a:off x="-84000" y="-90569"/>
            <a:ext cx="12276000" cy="691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A27C8DFB-942C-0C7F-2F2B-A5EF1FCD5A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69" y="36569"/>
            <a:ext cx="6784862" cy="67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7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E80DF30F-ADA4-463F-A21A-47F5F31EE173}"/>
              </a:ext>
            </a:extLst>
          </p:cNvPr>
          <p:cNvSpPr txBox="1"/>
          <p:nvPr/>
        </p:nvSpPr>
        <p:spPr>
          <a:xfrm>
            <a:off x="708491" y="707951"/>
            <a:ext cx="2563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n w="0"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39700" dist="19050" dir="2700000" sx="102000" sy="102000" algn="tl" rotWithShape="0">
                    <a:schemeClr val="bg1">
                      <a:alpha val="40000"/>
                    </a:schemeClr>
                  </a:outerShdw>
                </a:effectLst>
                <a:latin typeface="Forte" panose="03060902040502070203" pitchFamily="66" charset="0"/>
                <a:ea typeface="STCaiyun" panose="020B0503020204020204" pitchFamily="2" charset="-122"/>
              </a:rPr>
              <a:t>Learning</a:t>
            </a:r>
            <a:endParaRPr lang="pt-BR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139700" dist="19050" dir="2700000" sx="102000" sy="102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9F4B986-E9A5-4ECD-992A-DDD84F63EF3E}"/>
              </a:ext>
            </a:extLst>
          </p:cNvPr>
          <p:cNvSpPr/>
          <p:nvPr/>
        </p:nvSpPr>
        <p:spPr>
          <a:xfrm>
            <a:off x="196948" y="103040"/>
            <a:ext cx="2321169" cy="1209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F1FE23-9F53-4687-9CA5-098DD55BE8B5}"/>
              </a:ext>
            </a:extLst>
          </p:cNvPr>
          <p:cNvSpPr txBox="1"/>
          <p:nvPr/>
        </p:nvSpPr>
        <p:spPr>
          <a:xfrm>
            <a:off x="1303019" y="1384670"/>
            <a:ext cx="10149465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3600" dirty="0">
                <a:latin typeface="Impact"/>
              </a:rPr>
              <a:t>ANALISE DE MERCADO</a:t>
            </a:r>
            <a:endParaRPr lang="pt-BR" dirty="0">
              <a:latin typeface="Calibri" panose="020F0502020204030204"/>
              <a:cs typeface="Calibri" panose="020F0502020204030204"/>
            </a:endParaRPr>
          </a:p>
          <a:p>
            <a:r>
              <a:rPr lang="pt-BR" sz="7200" dirty="0">
                <a:solidFill>
                  <a:srgbClr val="0E8E2F"/>
                </a:solidFill>
                <a:latin typeface="Impact"/>
              </a:rPr>
              <a:t>PERSONAGENS POPULARES DISNEY</a:t>
            </a:r>
            <a:endParaRPr lang="pt-BR" dirty="0">
              <a:cs typeface="Calibri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24D3B01-8FA5-425C-BBB4-4E00D4D89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2" y="4485868"/>
            <a:ext cx="1296000" cy="1296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B19CAB-C55A-55FC-76C1-EFA95ADC2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4" t="18982" r="20372" b="13717"/>
          <a:stretch/>
        </p:blipFill>
        <p:spPr>
          <a:xfrm>
            <a:off x="4110682" y="3429000"/>
            <a:ext cx="1858709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8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30176FE9-6278-E258-1A59-797D6C36FE02}"/>
              </a:ext>
            </a:extLst>
          </p:cNvPr>
          <p:cNvSpPr/>
          <p:nvPr/>
        </p:nvSpPr>
        <p:spPr>
          <a:xfrm>
            <a:off x="0" y="-2138"/>
            <a:ext cx="12195408" cy="6858000"/>
          </a:xfrm>
          <a:prstGeom prst="rect">
            <a:avLst/>
          </a:prstGeom>
          <a:gradFill>
            <a:gsLst>
              <a:gs pos="100000">
                <a:srgbClr val="D9CE3D"/>
              </a:gs>
              <a:gs pos="0">
                <a:srgbClr val="1FB57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AB154F2-B799-8B07-7E9C-A760B200286A}"/>
              </a:ext>
            </a:extLst>
          </p:cNvPr>
          <p:cNvSpPr/>
          <p:nvPr/>
        </p:nvSpPr>
        <p:spPr>
          <a:xfrm>
            <a:off x="5063789" y="2899075"/>
            <a:ext cx="1557911" cy="1567807"/>
          </a:xfrm>
          <a:prstGeom prst="ellipse">
            <a:avLst/>
          </a:prstGeom>
          <a:solidFill>
            <a:srgbClr val="00555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0FEE8DE1-9980-62AC-DD8F-50665DFD7F20}"/>
              </a:ext>
            </a:extLst>
          </p:cNvPr>
          <p:cNvSpPr txBox="1"/>
          <p:nvPr/>
        </p:nvSpPr>
        <p:spPr>
          <a:xfrm>
            <a:off x="-3934" y="3159031"/>
            <a:ext cx="21882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uk-UA"/>
            </a:defPPr>
            <a:lvl1pPr algn="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QUEM SOU</a:t>
            </a:r>
            <a:endParaRPr lang="pt-BR" dirty="0">
              <a:solidFill>
                <a:schemeClr val="accent6">
                  <a:lumMod val="75000"/>
                </a:schemeClr>
              </a:solidFill>
              <a:latin typeface="Century Gothic"/>
              <a:ea typeface="GungsuhChe"/>
            </a:endParaRPr>
          </a:p>
        </p:txBody>
      </p:sp>
    </p:spTree>
    <p:extLst>
      <p:ext uri="{BB962C8B-B14F-4D97-AF65-F5344CB8AC3E}">
        <p14:creationId xmlns:p14="http://schemas.microsoft.com/office/powerpoint/2010/main" val="911396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30176FE9-6278-E258-1A59-797D6C36FE02}"/>
              </a:ext>
            </a:extLst>
          </p:cNvPr>
          <p:cNvSpPr/>
          <p:nvPr/>
        </p:nvSpPr>
        <p:spPr>
          <a:xfrm>
            <a:off x="0" y="-2138"/>
            <a:ext cx="12195408" cy="6858000"/>
          </a:xfrm>
          <a:prstGeom prst="rect">
            <a:avLst/>
          </a:prstGeom>
          <a:gradFill>
            <a:gsLst>
              <a:gs pos="100000">
                <a:srgbClr val="D9CE3D"/>
              </a:gs>
              <a:gs pos="0">
                <a:srgbClr val="1FB57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4F014-B3D3-3236-C1F1-606A031CD008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lang="pt-BR" sz="9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USO INTERNO</a:t>
            </a:r>
            <a:r>
              <a:rPr lang="pt-BR" sz="9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9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algn="just"/>
            <a:r>
              <a:rPr lang="pt-BR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lang="pt-BR" sz="900" i="0" dirty="0">
              <a:effectLst/>
              <a:latin typeface="Franklin Gothic Book" panose="020B0503020102020204" pitchFamily="34" charset="0"/>
              <a:ea typeface="GungsuhChe" panose="020B0503020000020004" pitchFamily="49" charset="-127"/>
            </a:endParaRPr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id="{2A787DC8-FF0C-3863-7D09-217D92FB1886}"/>
              </a:ext>
            </a:extLst>
          </p:cNvPr>
          <p:cNvSpPr txBox="1"/>
          <p:nvPr/>
        </p:nvSpPr>
        <p:spPr>
          <a:xfrm>
            <a:off x="1702192" y="112105"/>
            <a:ext cx="10261448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dirty="0">
                <a:latin typeface="Myriad Pro"/>
              </a:rPr>
              <a:t>.</a:t>
            </a:r>
          </a:p>
          <a:p>
            <a:pPr algn="r"/>
            <a:endParaRPr lang="pt-BR" dirty="0">
              <a:latin typeface="Myriad Pro"/>
            </a:endParaRPr>
          </a:p>
          <a:p>
            <a:pPr algn="r"/>
            <a:r>
              <a:rPr lang="pt-BR" dirty="0">
                <a:latin typeface="Myriad Pro"/>
              </a:rPr>
              <a:t>Analisar a relação entre a popularidade dos personagens Disney e as avaliações críticas de filmes. Identificar os personagens mais relevantes e direcionar esforços de venda de produtos temáticos para maximizar as vendas. Decisões embasadas em dados para impulsionar o sucesso da estratégia de vendas.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BAAB999F-1C9D-5293-C195-779E354965B3}"/>
              </a:ext>
            </a:extLst>
          </p:cNvPr>
          <p:cNvSpPr txBox="1"/>
          <p:nvPr/>
        </p:nvSpPr>
        <p:spPr>
          <a:xfrm>
            <a:off x="9715986" y="60685"/>
            <a:ext cx="21882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uk-UA"/>
            </a:defPPr>
            <a:lvl1pPr algn="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OBJETIVO</a:t>
            </a:r>
            <a:endParaRPr lang="pt-BR" dirty="0">
              <a:solidFill>
                <a:schemeClr val="accent6">
                  <a:lumMod val="75000"/>
                </a:schemeClr>
              </a:solidFill>
              <a:latin typeface="Century Gothic"/>
              <a:ea typeface="GungsuhChe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86A10E5D-1DA6-D298-2C71-DE2F753A9BC1}"/>
              </a:ext>
            </a:extLst>
          </p:cNvPr>
          <p:cNvSpPr/>
          <p:nvPr/>
        </p:nvSpPr>
        <p:spPr>
          <a:xfrm>
            <a:off x="11951605" y="60685"/>
            <a:ext cx="59376" cy="21474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81D931F-4180-6011-C4A1-8978A2C02343}"/>
              </a:ext>
            </a:extLst>
          </p:cNvPr>
          <p:cNvSpPr/>
          <p:nvPr/>
        </p:nvSpPr>
        <p:spPr>
          <a:xfrm>
            <a:off x="256431" y="3426862"/>
            <a:ext cx="59376" cy="21474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1">
            <a:extLst>
              <a:ext uri="{FF2B5EF4-FFF2-40B4-BE49-F238E27FC236}">
                <a16:creationId xmlns:a16="http://schemas.microsoft.com/office/drawing/2014/main" id="{656B9889-8532-0EAA-7355-26A0776F38C0}"/>
              </a:ext>
            </a:extLst>
          </p:cNvPr>
          <p:cNvSpPr txBox="1"/>
          <p:nvPr/>
        </p:nvSpPr>
        <p:spPr>
          <a:xfrm>
            <a:off x="315807" y="3377546"/>
            <a:ext cx="5888045" cy="203132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Myriad Pro"/>
              </a:rPr>
              <a:t>Essa análise é o resultado de uma pesquisa detalhada e coleta de dados, fornecendo informações fundamentadas para impulsionar a estratégia de vendas de produtos temáticos Disney.</a:t>
            </a:r>
          </a:p>
          <a:p>
            <a:endParaRPr lang="pt-BR" dirty="0">
              <a:latin typeface="Myriad Pro"/>
            </a:endParaRPr>
          </a:p>
          <a:p>
            <a:r>
              <a:rPr lang="pt-BR" dirty="0">
                <a:latin typeface="Myriad Pro"/>
              </a:rPr>
              <a:t>A principio, seria uma pesquisa de fornecedores de produtos licenciados Disney.</a:t>
            </a:r>
          </a:p>
        </p:txBody>
      </p:sp>
    </p:spTree>
    <p:extLst>
      <p:ext uri="{BB962C8B-B14F-4D97-AF65-F5344CB8AC3E}">
        <p14:creationId xmlns:p14="http://schemas.microsoft.com/office/powerpoint/2010/main" val="145910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30176FE9-6278-E258-1A59-797D6C36FE02}"/>
              </a:ext>
            </a:extLst>
          </p:cNvPr>
          <p:cNvSpPr/>
          <p:nvPr/>
        </p:nvSpPr>
        <p:spPr>
          <a:xfrm>
            <a:off x="0" y="-2138"/>
            <a:ext cx="12195408" cy="6858000"/>
          </a:xfrm>
          <a:prstGeom prst="rect">
            <a:avLst/>
          </a:prstGeom>
          <a:gradFill>
            <a:gsLst>
              <a:gs pos="100000">
                <a:srgbClr val="D9CE3D"/>
              </a:gs>
              <a:gs pos="0">
                <a:srgbClr val="1FB57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0FEE8DE1-9980-62AC-DD8F-50665DFD7F20}"/>
              </a:ext>
            </a:extLst>
          </p:cNvPr>
          <p:cNvSpPr txBox="1"/>
          <p:nvPr/>
        </p:nvSpPr>
        <p:spPr>
          <a:xfrm>
            <a:off x="-3934" y="3159031"/>
            <a:ext cx="60948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uk-UA"/>
            </a:defPPr>
            <a:lvl1pPr algn="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algn="l"/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INICIO DA PESQUISA</a:t>
            </a:r>
            <a:endParaRPr lang="pt-BR" dirty="0">
              <a:solidFill>
                <a:schemeClr val="accent6">
                  <a:lumMod val="75000"/>
                </a:schemeClr>
              </a:solidFill>
              <a:latin typeface="Century Gothic"/>
              <a:ea typeface="GungsuhChe"/>
            </a:endParaRPr>
          </a:p>
        </p:txBody>
      </p:sp>
    </p:spTree>
    <p:extLst>
      <p:ext uri="{BB962C8B-B14F-4D97-AF65-F5344CB8AC3E}">
        <p14:creationId xmlns:p14="http://schemas.microsoft.com/office/powerpoint/2010/main" val="584067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30176FE9-6278-E258-1A59-797D6C36FE02}"/>
              </a:ext>
            </a:extLst>
          </p:cNvPr>
          <p:cNvSpPr/>
          <p:nvPr/>
        </p:nvSpPr>
        <p:spPr>
          <a:xfrm>
            <a:off x="6096000" y="-11430"/>
            <a:ext cx="6108700" cy="6858000"/>
          </a:xfrm>
          <a:prstGeom prst="rect">
            <a:avLst/>
          </a:prstGeom>
          <a:gradFill>
            <a:gsLst>
              <a:gs pos="100000">
                <a:srgbClr val="D9CE3D"/>
              </a:gs>
              <a:gs pos="0">
                <a:srgbClr val="1FB57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4474E7-D256-A99A-46E3-1831643EDFF5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4800" dirty="0">
                <a:solidFill>
                  <a:srgbClr val="0E8E2F"/>
                </a:solidFill>
                <a:latin typeface="Impact"/>
              </a:rPr>
              <a:t>FORNECEDORES</a:t>
            </a:r>
            <a:endParaRPr lang="pt-BR" sz="4800" i="0" dirty="0">
              <a:solidFill>
                <a:srgbClr val="0E8E2F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AA63270-27C3-0DB8-2ED4-DF9078302B92}"/>
              </a:ext>
            </a:extLst>
          </p:cNvPr>
          <p:cNvSpPr txBox="1"/>
          <p:nvPr/>
        </p:nvSpPr>
        <p:spPr>
          <a:xfrm>
            <a:off x="6355080" y="2972677"/>
            <a:ext cx="53055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uk-UA"/>
            </a:defPPr>
            <a:lvl1pPr algn="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pt-BR" sz="2800" dirty="0">
                <a:solidFill>
                  <a:srgbClr val="00555C"/>
                </a:solidFill>
                <a:latin typeface="Franklin Gothic Book"/>
                <a:ea typeface="GungsuhChe"/>
              </a:rPr>
              <a:t>UM PASSO PARA TRÁS</a:t>
            </a:r>
            <a:endParaRPr lang="pt-BR" dirty="0">
              <a:latin typeface="Franklin Gothic Book"/>
              <a:ea typeface="GungsuhChe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A5DD731-758F-99CC-4A2C-8096C7229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611"/>
          <a:stretch/>
        </p:blipFill>
        <p:spPr>
          <a:xfrm>
            <a:off x="99356" y="1008771"/>
            <a:ext cx="585597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">
            <a:extLst>
              <a:ext uri="{FF2B5EF4-FFF2-40B4-BE49-F238E27FC236}">
                <a16:creationId xmlns:a16="http://schemas.microsoft.com/office/drawing/2014/main" id="{30176FE9-6278-E258-1A59-797D6C36FE02}"/>
              </a:ext>
            </a:extLst>
          </p:cNvPr>
          <p:cNvSpPr/>
          <p:nvPr/>
        </p:nvSpPr>
        <p:spPr>
          <a:xfrm>
            <a:off x="0" y="-2138"/>
            <a:ext cx="12195408" cy="6858000"/>
          </a:xfrm>
          <a:prstGeom prst="rect">
            <a:avLst/>
          </a:prstGeom>
          <a:gradFill>
            <a:gsLst>
              <a:gs pos="100000">
                <a:srgbClr val="D9CE3D"/>
              </a:gs>
              <a:gs pos="0">
                <a:srgbClr val="1FB57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0FEE8DE1-9980-62AC-DD8F-50665DFD7F20}"/>
              </a:ext>
            </a:extLst>
          </p:cNvPr>
          <p:cNvSpPr txBox="1"/>
          <p:nvPr/>
        </p:nvSpPr>
        <p:spPr>
          <a:xfrm>
            <a:off x="-3934" y="3159031"/>
            <a:ext cx="609486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uk-UA"/>
            </a:defPPr>
            <a:lvl1pPr algn="r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algn="l"/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Como achar dados confiáveis e relevantes?</a:t>
            </a:r>
            <a:endParaRPr lang="pt-BR" dirty="0">
              <a:solidFill>
                <a:schemeClr val="accent6">
                  <a:lumMod val="75000"/>
                </a:schemeClr>
              </a:solidFill>
              <a:latin typeface="Century Gothic"/>
              <a:ea typeface="GungsuhChe"/>
            </a:endParaRPr>
          </a:p>
        </p:txBody>
      </p:sp>
    </p:spTree>
    <p:extLst>
      <p:ext uri="{BB962C8B-B14F-4D97-AF65-F5344CB8AC3E}">
        <p14:creationId xmlns:p14="http://schemas.microsoft.com/office/powerpoint/2010/main" val="1866572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4474E7-D256-A99A-46E3-1831643EDFF5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4800" dirty="0">
                <a:solidFill>
                  <a:srgbClr val="0E8E2F"/>
                </a:solidFill>
                <a:latin typeface="Impact"/>
              </a:rPr>
              <a:t>Coleta de dados</a:t>
            </a:r>
            <a:endParaRPr lang="pt-BR" sz="4800" i="0" dirty="0">
              <a:solidFill>
                <a:srgbClr val="0E8E2F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4F014-B3D3-3236-C1F1-606A031CD008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lang="pt-BR" sz="9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USO INTERNO</a:t>
            </a:r>
            <a:r>
              <a:rPr lang="pt-BR" sz="9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9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algn="just"/>
            <a:r>
              <a:rPr lang="pt-BR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lang="pt-BR" sz="900" i="0" dirty="0">
              <a:effectLst/>
              <a:latin typeface="Franklin Gothic Book" panose="020B0503020102020204" pitchFamily="34" charset="0"/>
              <a:ea typeface="GungsuhChe" panose="020B0503020000020004" pitchFamily="49" charset="-127"/>
            </a:endParaRPr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7D5A9FC-E84E-EAA0-E499-02C50608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791"/>
            <a:ext cx="12192000" cy="271340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9D93EE-BC83-C329-88D9-9F0F549D59E7}"/>
              </a:ext>
            </a:extLst>
          </p:cNvPr>
          <p:cNvSpPr txBox="1"/>
          <p:nvPr/>
        </p:nvSpPr>
        <p:spPr>
          <a:xfrm>
            <a:off x="3032760" y="4612101"/>
            <a:ext cx="6126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6">
                    <a:lumMod val="75000"/>
                  </a:schemeClr>
                </a:solidFill>
                <a:latin typeface="Century Gothic"/>
                <a:ea typeface="GungsuhChe"/>
              </a:rPr>
              <a:t>50 personagens escolhidos.</a:t>
            </a:r>
          </a:p>
        </p:txBody>
      </p:sp>
    </p:spTree>
    <p:extLst>
      <p:ext uri="{BB962C8B-B14F-4D97-AF65-F5344CB8AC3E}">
        <p14:creationId xmlns:p14="http://schemas.microsoft.com/office/powerpoint/2010/main" val="2340828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54474E7-D256-A99A-46E3-1831643EDFF5}"/>
              </a:ext>
            </a:extLst>
          </p:cNvPr>
          <p:cNvSpPr txBox="1"/>
          <p:nvPr/>
        </p:nvSpPr>
        <p:spPr>
          <a:xfrm>
            <a:off x="240030" y="275538"/>
            <a:ext cx="1066419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4800" dirty="0">
                <a:solidFill>
                  <a:srgbClr val="0E8E2F"/>
                </a:solidFill>
                <a:latin typeface="Impact"/>
              </a:rPr>
              <a:t>Coleta de dados</a:t>
            </a:r>
            <a:endParaRPr lang="pt-BR" sz="4800" i="0" dirty="0">
              <a:solidFill>
                <a:srgbClr val="0E8E2F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BA4F014-B3D3-3236-C1F1-606A031CD008}"/>
              </a:ext>
            </a:extLst>
          </p:cNvPr>
          <p:cNvSpPr txBox="1"/>
          <p:nvPr/>
        </p:nvSpPr>
        <p:spPr>
          <a:xfrm>
            <a:off x="2678435" y="6031602"/>
            <a:ext cx="7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9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DOCUMENTO</a:t>
            </a:r>
            <a:r>
              <a:rPr lang="pt-BR" sz="900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USO INTERNO</a:t>
            </a:r>
            <a:r>
              <a:rPr lang="pt-BR" sz="9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pt-BR" sz="9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Material indisponível para reprodução sem autorização prévia do autor.</a:t>
            </a:r>
          </a:p>
          <a:p>
            <a:pPr algn="just"/>
            <a:r>
              <a:rPr lang="pt-BR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</a:t>
            </a:r>
            <a:endParaRPr lang="pt-BR" sz="900" i="0" dirty="0">
              <a:effectLst/>
              <a:latin typeface="Franklin Gothic Book" panose="020B0503020102020204" pitchFamily="34" charset="0"/>
              <a:ea typeface="GungsuhChe" panose="020B0503020000020004" pitchFamily="49" charset="-127"/>
            </a:endParaRPr>
          </a:p>
        </p:txBody>
      </p: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16A9207A-4229-58A0-88A2-30ED059A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7" y="6005443"/>
            <a:ext cx="2107931" cy="46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B8243BD-961B-D304-E80C-C3B7B927D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9" b="15776"/>
          <a:stretch/>
        </p:blipFill>
        <p:spPr>
          <a:xfrm>
            <a:off x="-28575" y="1322363"/>
            <a:ext cx="11201400" cy="3165231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4223E808-3DE1-9E86-3F8D-63A66E8671AF}"/>
              </a:ext>
            </a:extLst>
          </p:cNvPr>
          <p:cNvSpPr/>
          <p:nvPr/>
        </p:nvSpPr>
        <p:spPr>
          <a:xfrm>
            <a:off x="9597524" y="1106535"/>
            <a:ext cx="506437" cy="8309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21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Colores GlobalHitss">
      <a:dk1>
        <a:srgbClr val="0C0C0C"/>
      </a:dk1>
      <a:lt1>
        <a:sysClr val="window" lastClr="FFFFFF"/>
      </a:lt1>
      <a:dk2>
        <a:srgbClr val="3F3F3F"/>
      </a:dk2>
      <a:lt2>
        <a:srgbClr val="F2F2F2"/>
      </a:lt2>
      <a:accent1>
        <a:srgbClr val="00ABC2"/>
      </a:accent1>
      <a:accent2>
        <a:srgbClr val="007881"/>
      </a:accent2>
      <a:accent3>
        <a:srgbClr val="9EA1A2"/>
      </a:accent3>
      <a:accent4>
        <a:srgbClr val="F8E815"/>
      </a:accent4>
      <a:accent5>
        <a:srgbClr val="5B9BD5"/>
      </a:accent5>
      <a:accent6>
        <a:srgbClr val="84C052"/>
      </a:accent6>
      <a:hlink>
        <a:srgbClr val="0563C1"/>
      </a:hlink>
      <a:folHlink>
        <a:srgbClr val="954F72"/>
      </a:folHlink>
    </a:clrScheme>
    <a:fontScheme name="GlobalHitss">
      <a:majorFont>
        <a:latin typeface="Century Gothic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aes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c45a2ac-ace4-4dcd-8e8f-dd8683e474d7" xsi:nil="true"/>
    <lcf76f155ced4ddcb4097134ff3c332f xmlns="c273fb51-df75-437a-8a07-1c2f0adce869">
      <Terms xmlns="http://schemas.microsoft.com/office/infopath/2007/PartnerControls"/>
    </lcf76f155ced4ddcb4097134ff3c332f>
    <_Flow_SignoffStatus xmlns="c273fb51-df75-437a-8a07-1c2f0adce86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29890E271D9B4491DB78ED4412F06E" ma:contentTypeVersion="16" ma:contentTypeDescription="Create a new document." ma:contentTypeScope="" ma:versionID="6a075fc2548e3d4794ed765c51c6dbf0">
  <xsd:schema xmlns:xsd="http://www.w3.org/2001/XMLSchema" xmlns:xs="http://www.w3.org/2001/XMLSchema" xmlns:p="http://schemas.microsoft.com/office/2006/metadata/properties" xmlns:ns2="c273fb51-df75-437a-8a07-1c2f0adce869" xmlns:ns3="ec45a2ac-ace4-4dcd-8e8f-dd8683e474d7" targetNamespace="http://schemas.microsoft.com/office/2006/metadata/properties" ma:root="true" ma:fieldsID="5254c5f4740bc6a23e74f6d34d912835" ns2:_="" ns3:_="">
    <xsd:import namespace="c273fb51-df75-437a-8a07-1c2f0adce869"/>
    <xsd:import namespace="ec45a2ac-ace4-4dcd-8e8f-dd8683e474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73fb51-df75-437a-8a07-1c2f0adce8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581fb503-6adb-4902-b86c-34bb7a8a64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45a2ac-ace4-4dcd-8e8f-dd8683e474d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85ff37c2-aa35-4514-a19a-ef5932f8fc29}" ma:internalName="TaxCatchAll" ma:showField="CatchAllData" ma:web="ec45a2ac-ace4-4dcd-8e8f-dd8683e474d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4AA9A9-77D7-45C6-B07D-7508A3FE42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47FF1D-0ECB-4FC3-86EF-29C6ABA8B9D6}">
  <ds:schemaRefs>
    <ds:schemaRef ds:uri="cc94becf-cd24-4b55-a612-5c5b80d4cd3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69484b38-be18-4e93-ae07-2ac831c9e69d"/>
    <ds:schemaRef ds:uri="ccf11b69-0796-46a5-80ec-67b028c2af9c"/>
    <ds:schemaRef ds:uri="ec45a2ac-ace4-4dcd-8e8f-dd8683e474d7"/>
    <ds:schemaRef ds:uri="c273fb51-df75-437a-8a07-1c2f0adce869"/>
  </ds:schemaRefs>
</ds:datastoreItem>
</file>

<file path=customXml/itemProps3.xml><?xml version="1.0" encoding="utf-8"?>
<ds:datastoreItem xmlns:ds="http://schemas.openxmlformats.org/officeDocument/2006/customXml" ds:itemID="{04D9E307-FD72-4649-A5D3-FF19343E34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73fb51-df75-437a-8a07-1c2f0adce869"/>
    <ds:schemaRef ds:uri="ec45a2ac-ace4-4dcd-8e8f-dd8683e474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{809030FE-231E-814B-9D24-3C7406DB7884}tf10001060</Template>
  <TotalTime>17602</TotalTime>
  <Words>685</Words>
  <Application>Microsoft Office PowerPoint</Application>
  <PresentationFormat>Widescreen</PresentationFormat>
  <Paragraphs>290</Paragraphs>
  <Slides>19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19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Forte</vt:lpstr>
      <vt:lpstr>Franklin Gothic Book</vt:lpstr>
      <vt:lpstr>Franklin Gothic Demi Cond</vt:lpstr>
      <vt:lpstr>Impact</vt:lpstr>
      <vt:lpstr>Myriad Pro</vt:lpstr>
      <vt:lpstr>Source Sans Pro</vt:lpstr>
      <vt:lpstr>Tema do Office</vt:lpstr>
      <vt:lpstr>Diseño personalizado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Janaina Bárbara Flores Campos</dc:creator>
  <cp:lastModifiedBy>André Victor</cp:lastModifiedBy>
  <cp:revision>1045</cp:revision>
  <dcterms:created xsi:type="dcterms:W3CDTF">2021-08-02T23:00:17Z</dcterms:created>
  <dcterms:modified xsi:type="dcterms:W3CDTF">2023-06-28T14:20:56Z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0x010100C829890E271D9B4491DB78ED4412F06E</vt:lpwstr>
  </property>
  <property fmtid="{D5CDD505-2E9C-101B-9397-08002B2CF9AE}" pid="3" name="Order">
    <vt:r8>1900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